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8" r:id="rId12"/>
    <p:sldId id="263" r:id="rId13"/>
    <p:sldId id="266" r:id="rId14"/>
    <p:sldId id="267" r:id="rId15"/>
    <p:sldId id="264" r:id="rId16"/>
    <p:sldId id="265" r:id="rId17"/>
    <p:sldId id="269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A48357-2010-D8D4-A9BD-7DE3456814EB}" v="223" dt="2024-04-30T03:09:55.292"/>
    <p1510:client id="{E755CF9C-D9B4-9448-B158-898BA8290D52}" v="4" dt="2024-04-29T15:49:36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F3C71-A730-437D-8602-3B4160719F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/>
              <a:t>scholarsphere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9294FD-8510-ADCA-0407-2A91DBEA9C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Group 20</a:t>
            </a:r>
          </a:p>
        </p:txBody>
      </p:sp>
    </p:spTree>
    <p:extLst>
      <p:ext uri="{BB962C8B-B14F-4D97-AF65-F5344CB8AC3E}">
        <p14:creationId xmlns:p14="http://schemas.microsoft.com/office/powerpoint/2010/main" val="2786230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32C22-FC2F-57E6-082B-0A4C1837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 Diagram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33B89F-07ED-40DF-33CA-30050164C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829" y="1470991"/>
            <a:ext cx="11401171" cy="4979505"/>
          </a:xfrm>
        </p:spPr>
      </p:pic>
    </p:spTree>
    <p:extLst>
      <p:ext uri="{BB962C8B-B14F-4D97-AF65-F5344CB8AC3E}">
        <p14:creationId xmlns:p14="http://schemas.microsoft.com/office/powerpoint/2010/main" val="2764702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B4512-644D-2E46-94FC-8C3AA76B1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 Diagram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E42A2F-8FA9-F99F-A855-171836CA4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5807" y="1391477"/>
            <a:ext cx="6228942" cy="5367131"/>
          </a:xfrm>
        </p:spPr>
      </p:pic>
    </p:spTree>
    <p:extLst>
      <p:ext uri="{BB962C8B-B14F-4D97-AF65-F5344CB8AC3E}">
        <p14:creationId xmlns:p14="http://schemas.microsoft.com/office/powerpoint/2010/main" val="3190260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6EAF1-CE8D-605A-6CD0-6D2F8DD01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Sequence Diagram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A55E4B-099B-90CA-ABB4-677DA69A3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0704" y="1359185"/>
            <a:ext cx="5981300" cy="5379545"/>
          </a:xfrm>
        </p:spPr>
      </p:pic>
    </p:spTree>
    <p:extLst>
      <p:ext uri="{BB962C8B-B14F-4D97-AF65-F5344CB8AC3E}">
        <p14:creationId xmlns:p14="http://schemas.microsoft.com/office/powerpoint/2010/main" val="1893817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56910-2BEF-026F-4047-B8516A5D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Sequence Diagram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5F1ABA-22D5-F6A3-4808-EE1DD5B2F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296" y="1421296"/>
            <a:ext cx="7813895" cy="5297556"/>
          </a:xfrm>
        </p:spPr>
      </p:pic>
    </p:spTree>
    <p:extLst>
      <p:ext uri="{BB962C8B-B14F-4D97-AF65-F5344CB8AC3E}">
        <p14:creationId xmlns:p14="http://schemas.microsoft.com/office/powerpoint/2010/main" val="2139864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0449-5FAA-F968-9C50-A68AB428F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ScholarSphere</a:t>
            </a:r>
            <a:r>
              <a:rPr lang="en-US"/>
              <a:t> </a:t>
            </a:r>
            <a:r>
              <a:rPr lang="en-US" err="1"/>
              <a:t>WebPage</a:t>
            </a:r>
          </a:p>
        </p:txBody>
      </p:sp>
      <p:pic>
        <p:nvPicPr>
          <p:cNvPr id="4" name="Content Placeholder 3" descr="A sign up for a university&#10;&#10;Description automatically generated">
            <a:extLst>
              <a:ext uri="{FF2B5EF4-FFF2-40B4-BE49-F238E27FC236}">
                <a16:creationId xmlns:a16="http://schemas.microsoft.com/office/drawing/2014/main" id="{88F49BFE-2BBD-BCEF-B579-36A02F198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810" y="2094089"/>
            <a:ext cx="6799667" cy="35814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FBCA42-1B03-9737-AFDE-BE2C52C99D41}"/>
              </a:ext>
            </a:extLst>
          </p:cNvPr>
          <p:cNvSpPr txBox="1"/>
          <p:nvPr/>
        </p:nvSpPr>
        <p:spPr>
          <a:xfrm>
            <a:off x="1851377" y="1636889"/>
            <a:ext cx="22239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Login Page:</a:t>
            </a:r>
          </a:p>
        </p:txBody>
      </p:sp>
    </p:spTree>
    <p:extLst>
      <p:ext uri="{BB962C8B-B14F-4D97-AF65-F5344CB8AC3E}">
        <p14:creationId xmlns:p14="http://schemas.microsoft.com/office/powerpoint/2010/main" val="82675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website&#10;&#10;Description automatically generated">
            <a:extLst>
              <a:ext uri="{FF2B5EF4-FFF2-40B4-BE49-F238E27FC236}">
                <a16:creationId xmlns:a16="http://schemas.microsoft.com/office/drawing/2014/main" id="{7618EF4C-0DEE-67EC-60E1-79512E67B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10" y="636279"/>
            <a:ext cx="5102579" cy="287611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7392C48-A8A2-3F71-DA7A-A2062539A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889" y="3770420"/>
            <a:ext cx="5111046" cy="27743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067386-01F6-FBB5-B827-2C8E7C86E2DC}"/>
              </a:ext>
            </a:extLst>
          </p:cNvPr>
          <p:cNvSpPr txBox="1"/>
          <p:nvPr/>
        </p:nvSpPr>
        <p:spPr>
          <a:xfrm>
            <a:off x="880533" y="158044"/>
            <a:ext cx="22577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User Interface:</a:t>
            </a:r>
          </a:p>
        </p:txBody>
      </p:sp>
    </p:spTree>
    <p:extLst>
      <p:ext uri="{BB962C8B-B14F-4D97-AF65-F5344CB8AC3E}">
        <p14:creationId xmlns:p14="http://schemas.microsoft.com/office/powerpoint/2010/main" val="3025731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D39F67F-0099-7C8B-9709-EAF70E49F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556" y="297055"/>
            <a:ext cx="5700889" cy="3136867"/>
          </a:xfrm>
          <a:prstGeom prst="rect">
            <a:avLst/>
          </a:prstGeom>
        </p:spPr>
      </p:pic>
      <p:pic>
        <p:nvPicPr>
          <p:cNvPr id="3" name="Picture 2" descr="A screenshot of a search engine&#10;&#10;Description automatically generated">
            <a:extLst>
              <a:ext uri="{FF2B5EF4-FFF2-40B4-BE49-F238E27FC236}">
                <a16:creationId xmlns:a16="http://schemas.microsoft.com/office/drawing/2014/main" id="{19850EB5-CE99-2CCF-A2B8-C0C01B009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556" y="3669705"/>
            <a:ext cx="5700889" cy="297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58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earch page&#10;&#10;Description automatically generated">
            <a:extLst>
              <a:ext uri="{FF2B5EF4-FFF2-40B4-BE49-F238E27FC236}">
                <a16:creationId xmlns:a16="http://schemas.microsoft.com/office/drawing/2014/main" id="{CAA66D91-E203-ACE6-E6BD-8F2F5DD6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267" y="329528"/>
            <a:ext cx="5723467" cy="3094501"/>
          </a:xfrm>
          <a:prstGeom prst="rect">
            <a:avLst/>
          </a:prstGeom>
        </p:spPr>
      </p:pic>
      <p:pic>
        <p:nvPicPr>
          <p:cNvPr id="3" name="Picture 2" descr="A screenshot of a search box&#10;&#10;Description automatically generated">
            <a:extLst>
              <a:ext uri="{FF2B5EF4-FFF2-40B4-BE49-F238E27FC236}">
                <a16:creationId xmlns:a16="http://schemas.microsoft.com/office/drawing/2014/main" id="{000E6CA7-A200-D598-ED6C-39EB17F13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267" y="3626056"/>
            <a:ext cx="5717823" cy="286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7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website&#10;&#10;Description automatically generated">
            <a:extLst>
              <a:ext uri="{FF2B5EF4-FFF2-40B4-BE49-F238E27FC236}">
                <a16:creationId xmlns:a16="http://schemas.microsoft.com/office/drawing/2014/main" id="{2C666B69-9A9B-939A-4628-66D979A12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578" y="419244"/>
            <a:ext cx="5542845" cy="30900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688C19-A5C0-8FE6-C0BC-42E368DDBF1D}"/>
              </a:ext>
            </a:extLst>
          </p:cNvPr>
          <p:cNvSpPr txBox="1"/>
          <p:nvPr/>
        </p:nvSpPr>
        <p:spPr>
          <a:xfrm>
            <a:off x="948266" y="158044"/>
            <a:ext cx="1873955" cy="3838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Admin Interface:</a:t>
            </a:r>
          </a:p>
        </p:txBody>
      </p:sp>
      <p:pic>
        <p:nvPicPr>
          <p:cNvPr id="4" name="Picture 3" descr="A screenshot of a web page&#10;&#10;Description automatically generated">
            <a:extLst>
              <a:ext uri="{FF2B5EF4-FFF2-40B4-BE49-F238E27FC236}">
                <a16:creationId xmlns:a16="http://schemas.microsoft.com/office/drawing/2014/main" id="{5100BD95-D372-DF20-4388-439CAD862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67" y="3682036"/>
            <a:ext cx="5283200" cy="2920105"/>
          </a:xfrm>
          <a:prstGeom prst="rect">
            <a:avLst/>
          </a:prstGeom>
        </p:spPr>
      </p:pic>
      <p:pic>
        <p:nvPicPr>
          <p:cNvPr id="5" name="Picture 4" descr="A group of green and blue bars&#10;&#10;Description automatically generated">
            <a:extLst>
              <a:ext uri="{FF2B5EF4-FFF2-40B4-BE49-F238E27FC236}">
                <a16:creationId xmlns:a16="http://schemas.microsoft.com/office/drawing/2014/main" id="{0824398D-A399-6C29-17D2-745AFF2A2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578" y="3679310"/>
            <a:ext cx="4905023" cy="290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93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web page&#10;&#10;Description automatically generated">
            <a:extLst>
              <a:ext uri="{FF2B5EF4-FFF2-40B4-BE49-F238E27FC236}">
                <a16:creationId xmlns:a16="http://schemas.microsoft.com/office/drawing/2014/main" id="{4A5897D3-1DBE-1614-74C6-C4200BB0D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711" y="179462"/>
            <a:ext cx="5610578" cy="3072900"/>
          </a:xfrm>
          <a:prstGeom prst="rect">
            <a:avLst/>
          </a:prstGeom>
        </p:spPr>
      </p:pic>
      <p:pic>
        <p:nvPicPr>
          <p:cNvPr id="3" name="Picture 2" descr="A group of blue and green bars&#10;&#10;Description automatically generated">
            <a:extLst>
              <a:ext uri="{FF2B5EF4-FFF2-40B4-BE49-F238E27FC236}">
                <a16:creationId xmlns:a16="http://schemas.microsoft.com/office/drawing/2014/main" id="{226A3D04-8B46-6AE5-5686-381385E3E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711" y="3506681"/>
            <a:ext cx="5616223" cy="307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01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308FC-0115-7D03-5C5F-39ADEF3D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Sprint 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948014-B781-BC7A-D1E5-9181219B3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557" y="2171700"/>
            <a:ext cx="11320669" cy="2514601"/>
          </a:xfrm>
        </p:spPr>
      </p:pic>
    </p:spTree>
    <p:extLst>
      <p:ext uri="{BB962C8B-B14F-4D97-AF65-F5344CB8AC3E}">
        <p14:creationId xmlns:p14="http://schemas.microsoft.com/office/powerpoint/2010/main" val="2742804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creen&#10;&#10;Description automatically generated">
            <a:extLst>
              <a:ext uri="{FF2B5EF4-FFF2-40B4-BE49-F238E27FC236}">
                <a16:creationId xmlns:a16="http://schemas.microsoft.com/office/drawing/2014/main" id="{5B7DC91F-4B35-C508-78B1-2B34587A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323761"/>
            <a:ext cx="5068712" cy="2778657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472834B-2218-DAA1-0BBE-C84FCAE81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578" y="319592"/>
            <a:ext cx="5080000" cy="2792640"/>
          </a:xfrm>
          <a:prstGeom prst="rect">
            <a:avLst/>
          </a:prstGeom>
        </p:spPr>
      </p:pic>
      <p:pic>
        <p:nvPicPr>
          <p:cNvPr id="4" name="Picture 3" descr="A screenshot of a research form&#10;&#10;Description automatically generated">
            <a:extLst>
              <a:ext uri="{FF2B5EF4-FFF2-40B4-BE49-F238E27FC236}">
                <a16:creationId xmlns:a16="http://schemas.microsoft.com/office/drawing/2014/main" id="{AEE49F38-BB00-205F-8155-FA13D86FC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89" y="3431666"/>
            <a:ext cx="5068712" cy="278302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F2EE419-36A8-A4D7-DB3C-BE93B1DB4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578" y="3512506"/>
            <a:ext cx="5085645" cy="170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64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8687B3A-B913-0F3F-0225-282552681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378" y="318002"/>
            <a:ext cx="5441245" cy="278453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1F94666-FA36-F112-3336-0FE1BDBC5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11" y="3641846"/>
            <a:ext cx="4944534" cy="265617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BF03C35-6D4D-1155-571C-5C9EBB83F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40789"/>
            <a:ext cx="5746045" cy="136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07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1990-285E-57F3-5275-41B111EC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Sprint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DD605A-66B1-950F-FCE8-0A38DA1EA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555" y="2295939"/>
            <a:ext cx="11300793" cy="2673626"/>
          </a:xfrm>
        </p:spPr>
      </p:pic>
    </p:spTree>
    <p:extLst>
      <p:ext uri="{BB962C8B-B14F-4D97-AF65-F5344CB8AC3E}">
        <p14:creationId xmlns:p14="http://schemas.microsoft.com/office/powerpoint/2010/main" val="2530291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49F9B-903C-023A-DEC2-58BC6E297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Sprint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DC5BB4-BDFC-6003-6B49-1E521F140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496" y="2171700"/>
            <a:ext cx="11310730" cy="3195430"/>
          </a:xfrm>
        </p:spPr>
      </p:pic>
    </p:spTree>
    <p:extLst>
      <p:ext uri="{BB962C8B-B14F-4D97-AF65-F5344CB8AC3E}">
        <p14:creationId xmlns:p14="http://schemas.microsoft.com/office/powerpoint/2010/main" val="190240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79AE0-6F92-0EAD-2275-73C0F47C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Sprint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9916F5-FF80-2079-A39D-F999C7E5F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869" y="2171700"/>
            <a:ext cx="11277601" cy="2956891"/>
          </a:xfrm>
        </p:spPr>
      </p:pic>
    </p:spTree>
    <p:extLst>
      <p:ext uri="{BB962C8B-B14F-4D97-AF65-F5344CB8AC3E}">
        <p14:creationId xmlns:p14="http://schemas.microsoft.com/office/powerpoint/2010/main" val="4005589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9635-1E50-4D18-429C-2395C7959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Sprint 5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1EDA90-9A66-AA89-305F-05B706B78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414" y="2415209"/>
            <a:ext cx="11478585" cy="2107096"/>
          </a:xfrm>
        </p:spPr>
      </p:pic>
    </p:spTree>
    <p:extLst>
      <p:ext uri="{BB962C8B-B14F-4D97-AF65-F5344CB8AC3E}">
        <p14:creationId xmlns:p14="http://schemas.microsoft.com/office/powerpoint/2010/main" val="2216917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12BC-3CBC-FBBB-2887-8FA5252E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Sprint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07D1B-9416-300E-3540-2EC13846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24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2401D-5A97-AB91-8A06-F4E8AFAE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1E5CA-9B94-E731-5B01-09F2C0998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07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247EF-233B-2BF7-B7D1-E4298708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90752"/>
          </a:xfrm>
        </p:spPr>
        <p:txBody>
          <a:bodyPr/>
          <a:lstStyle/>
          <a:p>
            <a:r>
              <a:rPr lang="en-IN" dirty="0"/>
              <a:t>Sprint 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4DCED2-CA32-72E6-0C13-00C7F4C2E3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0280639"/>
              </p:ext>
            </p:extLst>
          </p:nvPr>
        </p:nvGraphicFramePr>
        <p:xfrm>
          <a:off x="1371600" y="1576552"/>
          <a:ext cx="9601200" cy="320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1558279749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24252323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4160995635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832700240"/>
                    </a:ext>
                  </a:extLst>
                </a:gridCol>
              </a:tblGrid>
              <a:tr h="537705">
                <a:tc>
                  <a:txBody>
                    <a:bodyPr/>
                    <a:lstStyle/>
                    <a:p>
                      <a:r>
                        <a:rPr lang="en-IN" dirty="0"/>
                        <a:t>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Number of stories closed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Number of stories rolled 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Story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032243"/>
                  </a:ext>
                </a:extLst>
              </a:tr>
              <a:tr h="311527">
                <a:tc>
                  <a:txBody>
                    <a:bodyPr/>
                    <a:lstStyle/>
                    <a:p>
                      <a:r>
                        <a:rPr lang="en-IN" dirty="0"/>
                        <a:t>Sprint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138490"/>
                  </a:ext>
                </a:extLst>
              </a:tr>
              <a:tr h="311527">
                <a:tc>
                  <a:txBody>
                    <a:bodyPr/>
                    <a:lstStyle/>
                    <a:p>
                      <a:r>
                        <a:rPr lang="en-IN" dirty="0"/>
                        <a:t>Sprint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340519"/>
                  </a:ext>
                </a:extLst>
              </a:tr>
              <a:tr h="311527">
                <a:tc>
                  <a:txBody>
                    <a:bodyPr/>
                    <a:lstStyle/>
                    <a:p>
                      <a:r>
                        <a:rPr lang="en-IN" dirty="0"/>
                        <a:t>Sprint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94314"/>
                  </a:ext>
                </a:extLst>
              </a:tr>
              <a:tr h="311527">
                <a:tc>
                  <a:txBody>
                    <a:bodyPr/>
                    <a:lstStyle/>
                    <a:p>
                      <a:r>
                        <a:rPr lang="en-IN" dirty="0"/>
                        <a:t>Sprint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250394"/>
                  </a:ext>
                </a:extLst>
              </a:tr>
              <a:tr h="311527">
                <a:tc>
                  <a:txBody>
                    <a:bodyPr/>
                    <a:lstStyle/>
                    <a:p>
                      <a:r>
                        <a:rPr lang="en-IN" dirty="0"/>
                        <a:t>Sprint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447446"/>
                  </a:ext>
                </a:extLst>
              </a:tr>
              <a:tr h="311527">
                <a:tc>
                  <a:txBody>
                    <a:bodyPr/>
                    <a:lstStyle/>
                    <a:p>
                      <a:r>
                        <a:rPr lang="en-IN" dirty="0"/>
                        <a:t>Sprint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536095"/>
                  </a:ext>
                </a:extLst>
              </a:tr>
              <a:tr h="311527">
                <a:tc>
                  <a:txBody>
                    <a:bodyPr/>
                    <a:lstStyle/>
                    <a:p>
                      <a:r>
                        <a:rPr lang="en-IN" dirty="0"/>
                        <a:t>Sprint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7621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CDBEC14-BCFD-F481-F69D-12CFF7EAA7B7}"/>
              </a:ext>
            </a:extLst>
          </p:cNvPr>
          <p:cNvSpPr txBox="1"/>
          <p:nvPr/>
        </p:nvSpPr>
        <p:spPr>
          <a:xfrm>
            <a:off x="1371600" y="4819783"/>
            <a:ext cx="6948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The average number of closed stories per sprint are 6.3.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The average number of stories rolled over are 0.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The total number of story points that the team has logged are 156.</a:t>
            </a:r>
          </a:p>
        </p:txBody>
      </p:sp>
    </p:spTree>
    <p:extLst>
      <p:ext uri="{BB962C8B-B14F-4D97-AF65-F5344CB8AC3E}">
        <p14:creationId xmlns:p14="http://schemas.microsoft.com/office/powerpoint/2010/main" val="424642297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9712D748FEDC46B0393222FE138F78" ma:contentTypeVersion="5" ma:contentTypeDescription="Create a new document." ma:contentTypeScope="" ma:versionID="2efddbf46e38cf63973396b1ac264440">
  <xsd:schema xmlns:xsd="http://www.w3.org/2001/XMLSchema" xmlns:xs="http://www.w3.org/2001/XMLSchema" xmlns:p="http://schemas.microsoft.com/office/2006/metadata/properties" xmlns:ns3="1df0befc-070f-4a10-a943-42500e74392a" targetNamespace="http://schemas.microsoft.com/office/2006/metadata/properties" ma:root="true" ma:fieldsID="f1905ce0a32b582b3e2d6b3e0bded0c7" ns3:_="">
    <xsd:import namespace="1df0befc-070f-4a10-a943-42500e74392a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f0befc-070f-4a10-a943-42500e74392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885DB62-ACED-4733-AD8A-971EC56A2E10}">
  <ds:schemaRefs>
    <ds:schemaRef ds:uri="http://schemas.microsoft.com/office/2006/documentManagement/types"/>
    <ds:schemaRef ds:uri="1df0befc-070f-4a10-a943-42500e74392a"/>
    <ds:schemaRef ds:uri="http://www.w3.org/XML/1998/namespace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19EA632-356F-46CA-A403-CA6A6CF0F6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A8025D-48FB-4872-9BB5-E196B1B742A2}">
  <ds:schemaRefs>
    <ds:schemaRef ds:uri="1df0befc-070f-4a10-a943-42500e74392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4278a402-1a9e-4eb9-8414-ffb55a5fcf1e}" enabled="0" method="" siteId="{4278a402-1a9e-4eb9-8414-ffb55a5fcf1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{8AE2FD8B-1AE8-42B7-8208-09FD475A6D23}tf10001105</Template>
  <TotalTime>122</TotalTime>
  <Words>121</Words>
  <Application>Microsoft Office PowerPoint</Application>
  <PresentationFormat>Widescreen</PresentationFormat>
  <Paragraphs>50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Franklin Gothic Book</vt:lpstr>
      <vt:lpstr>Wingdings</vt:lpstr>
      <vt:lpstr>Crop</vt:lpstr>
      <vt:lpstr>scholarsphere</vt:lpstr>
      <vt:lpstr>Sprint 1</vt:lpstr>
      <vt:lpstr>Sprint 2</vt:lpstr>
      <vt:lpstr>Sprint 3</vt:lpstr>
      <vt:lpstr>Sprint 4</vt:lpstr>
      <vt:lpstr>Sprint 5</vt:lpstr>
      <vt:lpstr>Sprint 6</vt:lpstr>
      <vt:lpstr>Sprint 7</vt:lpstr>
      <vt:lpstr>Sprint Overview</vt:lpstr>
      <vt:lpstr>Class Diagram 1</vt:lpstr>
      <vt:lpstr>Class Diagram 2</vt:lpstr>
      <vt:lpstr>Sequence Diagram 1</vt:lpstr>
      <vt:lpstr>Sequence Diagram 2</vt:lpstr>
      <vt:lpstr>ScholarSphere WebPage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scholarsphere</dc:title>
  <dc:creator>Jaishyam Reddy Reddivari</dc:creator>
  <cp:lastModifiedBy>Jaishyam Reddy Reddivari</cp:lastModifiedBy>
  <cp:revision>7</cp:revision>
  <dcterms:created xsi:type="dcterms:W3CDTF">2024-04-26T14:01:29Z</dcterms:created>
  <dcterms:modified xsi:type="dcterms:W3CDTF">2024-04-30T03:15:18Z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0x010100269712D748FEDC46B0393222FE138F78</vt:lpwstr>
  </property>
</Properties>
</file>